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8" r:id="rId6"/>
    <p:sldId id="262" r:id="rId7"/>
    <p:sldId id="263" r:id="rId8"/>
    <p:sldId id="264" r:id="rId9"/>
    <p:sldId id="265" r:id="rId10"/>
    <p:sldId id="266" r:id="rId11"/>
    <p:sldId id="269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89AAB-E944-4467-BF24-B8F1E7AE8C1C}" type="datetimeFigureOut">
              <a:rPr lang="zh-TW" altLang="en-US" smtClean="0"/>
              <a:t>2012/5/23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04B1C-5213-4AC3-9018-1BF3696BC0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02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04B1C-5213-4AC3-9018-1BF3696BC0B8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755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F47A-C954-4648-8A46-11949D25C74B}" type="datetimeFigureOut">
              <a:rPr lang="zh-TW" altLang="en-US" smtClean="0"/>
              <a:t>2012/5/23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6E1E43-7128-4496-94C7-7045ED12DAA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F47A-C954-4648-8A46-11949D25C74B}" type="datetimeFigureOut">
              <a:rPr lang="zh-TW" altLang="en-US" smtClean="0"/>
              <a:t>2012/5/23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1E43-7128-4496-94C7-7045ED12DAA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46E1E43-7128-4496-94C7-7045ED12DAA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F47A-C954-4648-8A46-11949D25C74B}" type="datetimeFigureOut">
              <a:rPr lang="zh-TW" altLang="en-US" smtClean="0"/>
              <a:t>2012/5/23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F47A-C954-4648-8A46-11949D25C74B}" type="datetimeFigureOut">
              <a:rPr lang="zh-TW" altLang="en-US" smtClean="0"/>
              <a:t>2012/5/23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46E1E43-7128-4496-94C7-7045ED12DAA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F47A-C954-4648-8A46-11949D25C74B}" type="datetimeFigureOut">
              <a:rPr lang="zh-TW" altLang="en-US" smtClean="0"/>
              <a:t>2012/5/23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6E1E43-7128-4496-94C7-7045ED12DAA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A44F47A-C954-4648-8A46-11949D25C74B}" type="datetimeFigureOut">
              <a:rPr lang="zh-TW" altLang="en-US" smtClean="0"/>
              <a:t>2012/5/23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1E43-7128-4496-94C7-7045ED12DAA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F47A-C954-4648-8A46-11949D25C74B}" type="datetimeFigureOut">
              <a:rPr lang="zh-TW" altLang="en-US" smtClean="0"/>
              <a:t>2012/5/23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46E1E43-7128-4496-94C7-7045ED12DAA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F47A-C954-4648-8A46-11949D25C74B}" type="datetimeFigureOut">
              <a:rPr lang="zh-TW" altLang="en-US" smtClean="0"/>
              <a:t>2012/5/23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46E1E43-7128-4496-94C7-7045ED12DAA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F47A-C954-4648-8A46-11949D25C74B}" type="datetimeFigureOut">
              <a:rPr lang="zh-TW" altLang="en-US" smtClean="0"/>
              <a:t>2012/5/23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6E1E43-7128-4496-94C7-7045ED12DAA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6E1E43-7128-4496-94C7-7045ED12DAA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F47A-C954-4648-8A46-11949D25C74B}" type="datetimeFigureOut">
              <a:rPr lang="zh-TW" altLang="en-US" smtClean="0"/>
              <a:t>2012/5/23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46E1E43-7128-4496-94C7-7045ED12DAA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A44F47A-C954-4648-8A46-11949D25C74B}" type="datetimeFigureOut">
              <a:rPr lang="zh-TW" altLang="en-US" smtClean="0"/>
              <a:t>2012/5/23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A44F47A-C954-4648-8A46-11949D25C74B}" type="datetimeFigureOut">
              <a:rPr lang="zh-TW" altLang="en-US" smtClean="0"/>
              <a:t>2012/5/23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6E1E43-7128-4496-94C7-7045ED12DAA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.ntu.edu.tw/node/1307" TargetMode="External"/><Relationship Id="rId2" Type="http://schemas.openxmlformats.org/officeDocument/2006/relationships/hyperlink" Target="http://140.112.113.1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140.112.113.11/node/103" TargetMode="External"/><Relationship Id="rId5" Type="http://schemas.openxmlformats.org/officeDocument/2006/relationships/hyperlink" Target="http://www.lib.ntu.edu.tw/doc/&#25152;&#23660;&#21934;&#20301;&#31777;&#31281;/" TargetMode="External"/><Relationship Id="rId4" Type="http://schemas.openxmlformats.org/officeDocument/2006/relationships/hyperlink" Target="http://www.lib.ntu.edu.tw/im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lib.ntu.edu.tw/node/130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625824"/>
          </a:xfrm>
        </p:spPr>
        <p:txBody>
          <a:bodyPr>
            <a:noAutofit/>
          </a:bodyPr>
          <a:lstStyle/>
          <a:p>
            <a:pPr algn="l"/>
            <a:r>
              <a:rPr lang="zh-TW" altLang="en-US" sz="3200" dirty="0" smtClean="0"/>
              <a:t>一</a:t>
            </a:r>
            <a:r>
              <a:rPr lang="zh-TW" altLang="en-US" sz="3200" dirty="0"/>
              <a:t>、</a:t>
            </a:r>
            <a:r>
              <a:rPr lang="zh-TW" altLang="en-US" sz="3200" dirty="0" smtClean="0"/>
              <a:t>目前網站狀況說明</a:t>
            </a:r>
            <a:endParaRPr lang="en-US" altLang="zh-TW" sz="3200" dirty="0" smtClean="0"/>
          </a:p>
          <a:p>
            <a:pPr algn="l"/>
            <a:r>
              <a:rPr lang="zh-TW" altLang="en-US" sz="3200" dirty="0" smtClean="0"/>
              <a:t>二、未來開發計畫</a:t>
            </a:r>
            <a:endParaRPr lang="en-US" altLang="zh-TW" sz="3200" dirty="0" smtClean="0"/>
          </a:p>
          <a:p>
            <a:pPr algn="l"/>
            <a:r>
              <a:rPr lang="zh-TW" altLang="en-US" sz="3200" dirty="0" smtClean="0"/>
              <a:t>三、網站後台管理使用說明</a:t>
            </a:r>
            <a:endParaRPr lang="en-US" altLang="zh-TW" sz="3200" dirty="0" smtClean="0"/>
          </a:p>
          <a:p>
            <a:pPr algn="l"/>
            <a:r>
              <a:rPr lang="zh-TW" altLang="en-US" sz="3200" dirty="0" smtClean="0"/>
              <a:t>四、提案討論</a:t>
            </a:r>
            <a:endParaRPr lang="zh-TW" altLang="en-US" sz="3200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網頁小組會議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7789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6582994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提高新造訪</a:t>
            </a:r>
            <a:r>
              <a:rPr lang="zh-TW" altLang="en-US" b="1" dirty="0" smtClean="0"/>
              <a:t>數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新增推薦區塊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483768" y="5373216"/>
            <a:ext cx="2448272" cy="864096"/>
          </a:xfrm>
          <a:prstGeom prst="rect">
            <a:avLst/>
          </a:prstGeom>
          <a:noFill/>
          <a:ln w="412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688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未來開發計畫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988298"/>
              </p:ext>
            </p:extLst>
          </p:nvPr>
        </p:nvGraphicFramePr>
        <p:xfrm>
          <a:off x="323528" y="1340768"/>
          <a:ext cx="8064896" cy="50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3960440"/>
              </a:tblGrid>
              <a:tr h="81872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目標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解決方法</a:t>
                      </a:r>
                      <a:endParaRPr lang="zh-TW" altLang="en-US" dirty="0"/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提高造訪率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改善使用介面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增加內容豐富性</a:t>
                      </a:r>
                      <a:endParaRPr lang="zh-TW" altLang="en-US" dirty="0"/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降低跳出率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檢索結果與網頁內容連結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提高查詢</a:t>
                      </a:r>
                      <a:r>
                        <a:rPr lang="zh-TW" altLang="en-US" dirty="0" smtClean="0"/>
                        <a:t>準確度</a:t>
                      </a:r>
                      <a:endParaRPr lang="en-US" altLang="zh-TW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3.</a:t>
                      </a:r>
                      <a:r>
                        <a:rPr lang="zh-TW" altLang="en-US" dirty="0" smtClean="0"/>
                        <a:t>減少不易被搜尋的設計</a:t>
                      </a:r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提高新造訪數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推薦新服務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推廣活動</a:t>
                      </a:r>
                      <a:endParaRPr lang="zh-TW" altLang="en-US" dirty="0"/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增加社交推薦連結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社群網站佈點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結合館外網站</a:t>
                      </a:r>
                      <a:endParaRPr lang="zh-TW" altLang="en-US" dirty="0"/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改變造訪的網頁性質</a:t>
                      </a:r>
                      <a:r>
                        <a:rPr lang="en-US" altLang="zh-TW" b="1" dirty="0" smtClean="0"/>
                        <a:t/>
                      </a:r>
                      <a:br>
                        <a:rPr lang="en-US" altLang="zh-TW" b="1" dirty="0" smtClean="0"/>
                      </a:br>
                      <a:r>
                        <a:rPr lang="en-US" altLang="zh-TW" b="1" dirty="0" smtClean="0"/>
                        <a:t>(</a:t>
                      </a:r>
                      <a:r>
                        <a:rPr lang="zh-TW" altLang="en-US" b="1" dirty="0" smtClean="0"/>
                        <a:t>基本服務</a:t>
                      </a:r>
                      <a:r>
                        <a:rPr lang="en-US" altLang="zh-TW" b="1" dirty="0" smtClean="0"/>
                        <a:t>+</a:t>
                      </a:r>
                      <a:r>
                        <a:rPr lang="zh-TW" altLang="en-US" b="1" dirty="0" smtClean="0"/>
                        <a:t>加值</a:t>
                      </a:r>
                      <a:r>
                        <a:rPr lang="en-US" altLang="zh-TW" b="1" dirty="0" smtClean="0"/>
                        <a:t>)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服務流程網頁化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推廣館藏資源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向下箭號 4"/>
          <p:cNvSpPr/>
          <p:nvPr/>
        </p:nvSpPr>
        <p:spPr>
          <a:xfrm>
            <a:off x="3208536" y="3140968"/>
            <a:ext cx="504056" cy="576064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7" name="向上箭號 6"/>
          <p:cNvSpPr/>
          <p:nvPr/>
        </p:nvSpPr>
        <p:spPr>
          <a:xfrm>
            <a:off x="3257854" y="2192714"/>
            <a:ext cx="396044" cy="504056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8" name="向上箭號 7"/>
          <p:cNvSpPr/>
          <p:nvPr/>
        </p:nvSpPr>
        <p:spPr>
          <a:xfrm>
            <a:off x="3251494" y="3977539"/>
            <a:ext cx="396044" cy="504056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9" name="向上箭號 8"/>
          <p:cNvSpPr/>
          <p:nvPr/>
        </p:nvSpPr>
        <p:spPr>
          <a:xfrm>
            <a:off x="3238425" y="4725144"/>
            <a:ext cx="396044" cy="504056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08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網站後台管理使用</a:t>
            </a:r>
            <a:r>
              <a:rPr lang="zh-TW" altLang="en-US" sz="3600" dirty="0" smtClean="0"/>
              <a:t>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79512" y="1566167"/>
            <a:ext cx="2736304" cy="240600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2800" dirty="0" smtClean="0"/>
              <a:t>修改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一般頁面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r>
              <a:rPr lang="zh-TW" altLang="en-US" sz="2800" dirty="0" smtClean="0"/>
              <a:t>新增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首頁輪播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r>
              <a:rPr lang="zh-TW" altLang="en-US" sz="2800" dirty="0" smtClean="0"/>
              <a:t>新增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展覽活動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r>
              <a:rPr lang="zh-TW" altLang="en-US" sz="2800" dirty="0" smtClean="0"/>
              <a:t>修改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組織職掌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endParaRPr lang="en-US" altLang="zh-TW" sz="2800" b="1" dirty="0">
              <a:solidFill>
                <a:srgbClr val="0070C0"/>
              </a:solidFill>
            </a:endParaRPr>
          </a:p>
          <a:p>
            <a:endParaRPr lang="en-US" altLang="zh-TW" sz="3200" dirty="0" smtClean="0"/>
          </a:p>
          <a:p>
            <a:endParaRPr lang="zh-TW" altLang="en-US" sz="2000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2915816" y="1566166"/>
            <a:ext cx="6070448" cy="5103193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800" b="1" dirty="0" smtClean="0">
                <a:solidFill>
                  <a:srgbClr val="0070C0"/>
                </a:solidFill>
              </a:rPr>
              <a:t>~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請大家檢查各自所屬網頁</a:t>
            </a:r>
            <a:r>
              <a:rPr lang="en-US" altLang="zh-TW" sz="2800" b="1" dirty="0" smtClean="0">
                <a:solidFill>
                  <a:srgbClr val="0070C0"/>
                </a:solidFill>
              </a:rPr>
              <a:t>~</a:t>
            </a:r>
          </a:p>
          <a:p>
            <a:r>
              <a:rPr lang="zh-TW" altLang="en-US" dirty="0" smtClean="0"/>
              <a:t>測試網站：</a:t>
            </a:r>
            <a:endParaRPr lang="en-US" altLang="zh-TW" dirty="0" smtClean="0"/>
          </a:p>
          <a:p>
            <a:r>
              <a:rPr lang="en-US" altLang="zh-TW" dirty="0" smtClean="0">
                <a:hlinkClick r:id="rId2"/>
              </a:rPr>
              <a:t>http://140.112.113.11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2100" dirty="0" smtClean="0"/>
              <a:t>【</a:t>
            </a:r>
            <a:r>
              <a:rPr lang="zh-TW" altLang="en-US" sz="2100" dirty="0" smtClean="0"/>
              <a:t>關於本館</a:t>
            </a:r>
            <a:r>
              <a:rPr lang="en-US" altLang="zh-TW" sz="2100" dirty="0" smtClean="0"/>
              <a:t>】</a:t>
            </a:r>
            <a:r>
              <a:rPr lang="en-US" altLang="zh-TW" sz="2100" dirty="0" smtClean="0">
                <a:sym typeface="Wingdings" pitchFamily="2" charset="2"/>
              </a:rPr>
              <a:t>【</a:t>
            </a:r>
            <a:r>
              <a:rPr lang="zh-TW" altLang="en-US" sz="2100" dirty="0" smtClean="0">
                <a:sym typeface="Wingdings" pitchFamily="2" charset="2"/>
              </a:rPr>
              <a:t>館員專區</a:t>
            </a:r>
            <a:r>
              <a:rPr lang="en-US" altLang="zh-TW" sz="2100" dirty="0" smtClean="0">
                <a:sym typeface="Wingdings" pitchFamily="2" charset="2"/>
              </a:rPr>
              <a:t>】</a:t>
            </a:r>
            <a:endParaRPr lang="en-US" altLang="zh-TW" sz="2100" dirty="0" smtClean="0"/>
          </a:p>
          <a:p>
            <a:r>
              <a:rPr lang="zh-TW" altLang="en-US" dirty="0" smtClean="0"/>
              <a:t>帳密：各網頁小組的網頁備份主機登入帳密</a:t>
            </a:r>
            <a:endParaRPr lang="en-US" altLang="zh-TW" dirty="0" smtClean="0"/>
          </a:p>
          <a:p>
            <a:r>
              <a:rPr lang="zh-TW" altLang="en-US" dirty="0" smtClean="0"/>
              <a:t>請利用</a:t>
            </a:r>
            <a:r>
              <a:rPr lang="en-US" altLang="zh-TW" dirty="0" smtClean="0"/>
              <a:t>【</a:t>
            </a:r>
            <a:r>
              <a:rPr lang="zh-TW" altLang="en-US" dirty="0" smtClean="0">
                <a:hlinkClick r:id="rId3"/>
              </a:rPr>
              <a:t>網頁瀏覽排行榜</a:t>
            </a:r>
            <a:r>
              <a:rPr lang="en-US" altLang="zh-TW" dirty="0" smtClean="0"/>
              <a:t>】</a:t>
            </a:r>
            <a:r>
              <a:rPr lang="zh-TW" altLang="en-US" dirty="0" smtClean="0"/>
              <a:t>檢查所屬網頁內容</a:t>
            </a:r>
            <a:endParaRPr lang="en-US" altLang="zh-TW" dirty="0" smtClean="0"/>
          </a:p>
          <a:p>
            <a:r>
              <a:rPr lang="zh-TW" altLang="en-US" dirty="0" smtClean="0"/>
              <a:t>圖檔及文字檔以</a:t>
            </a:r>
            <a:r>
              <a:rPr lang="en-US" altLang="zh-TW" dirty="0" smtClean="0"/>
              <a:t>FTP</a:t>
            </a:r>
            <a:r>
              <a:rPr lang="zh-TW" altLang="en-US" dirty="0" smtClean="0"/>
              <a:t>上傳至</a:t>
            </a:r>
            <a:r>
              <a:rPr lang="en-US" altLang="zh-TW" dirty="0" smtClean="0"/>
              <a:t>.11</a:t>
            </a:r>
          </a:p>
          <a:p>
            <a:r>
              <a:rPr lang="zh-TW" altLang="en-US" dirty="0" smtClean="0"/>
              <a:t>圖檔超連結路徑：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2000" dirty="0" smtClean="0">
                <a:hlinkClick r:id="rId4"/>
              </a:rPr>
              <a:t>http://www.lib.ntu.edu.tw/img/</a:t>
            </a:r>
            <a:r>
              <a:rPr lang="zh-TW" altLang="en-US" sz="2000" dirty="0" smtClean="0"/>
              <a:t>檔案名稱</a:t>
            </a:r>
            <a:endParaRPr lang="en-US" altLang="zh-TW" sz="2000" dirty="0" smtClean="0"/>
          </a:p>
          <a:p>
            <a:r>
              <a:rPr lang="zh-TW" altLang="en-US" dirty="0" smtClean="0"/>
              <a:t>文件檔</a:t>
            </a:r>
            <a:r>
              <a:rPr lang="zh-TW" altLang="en-US" dirty="0"/>
              <a:t>超連結</a:t>
            </a:r>
            <a:r>
              <a:rPr lang="zh-TW" altLang="en-US" dirty="0" smtClean="0"/>
              <a:t>路徑：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1800" dirty="0" smtClean="0">
                <a:hlinkClick r:id="rId5"/>
              </a:rPr>
              <a:t>http://www.lib.ntu.edu.tw/doc/</a:t>
            </a:r>
            <a:r>
              <a:rPr lang="zh-TW" altLang="en-US" sz="1800" dirty="0" smtClean="0">
                <a:hlinkClick r:id="rId5"/>
              </a:rPr>
              <a:t>所屬單位簡稱</a:t>
            </a:r>
            <a:r>
              <a:rPr lang="en-US" altLang="zh-TW" sz="1800" dirty="0" smtClean="0">
                <a:hlinkClick r:id="rId5"/>
              </a:rPr>
              <a:t>/</a:t>
            </a:r>
            <a:r>
              <a:rPr lang="zh-TW" altLang="en-US" sz="1800" dirty="0" smtClean="0"/>
              <a:t>檔案名稱</a:t>
            </a:r>
            <a:endParaRPr lang="en-US" altLang="zh-TW" sz="1800" dirty="0" smtClean="0"/>
          </a:p>
          <a:p>
            <a:r>
              <a:rPr lang="zh-TW" altLang="en-US" sz="2600" dirty="0" smtClean="0"/>
              <a:t>正式發佈：</a:t>
            </a:r>
            <a:r>
              <a:rPr lang="en-US" altLang="zh-TW" sz="2600" dirty="0" smtClean="0"/>
              <a:t>email</a:t>
            </a:r>
            <a:r>
              <a:rPr lang="zh-TW" altLang="en-US" sz="2600" dirty="0"/>
              <a:t>通知</a:t>
            </a:r>
            <a:r>
              <a:rPr lang="zh-TW" altLang="en-US" sz="2600" dirty="0" smtClean="0"/>
              <a:t>資訊組</a:t>
            </a:r>
            <a:r>
              <a:rPr lang="en-US" altLang="zh-TW" sz="2600" dirty="0" smtClean="0"/>
              <a:t>(</a:t>
            </a:r>
            <a:r>
              <a:rPr lang="zh-TW" altLang="en-US" sz="2600" dirty="0" smtClean="0"/>
              <a:t>靜慧</a:t>
            </a:r>
            <a:r>
              <a:rPr lang="en-US" altLang="zh-TW" sz="2600" dirty="0" smtClean="0"/>
              <a:t>or</a:t>
            </a:r>
            <a:r>
              <a:rPr lang="zh-TW" altLang="en-US" sz="2600" dirty="0" smtClean="0"/>
              <a:t>文琪</a:t>
            </a:r>
            <a:r>
              <a:rPr lang="en-US" altLang="zh-TW" sz="2600" dirty="0" smtClean="0"/>
              <a:t>)</a:t>
            </a:r>
            <a:r>
              <a:rPr lang="zh-TW" altLang="en-US" sz="2600" dirty="0" smtClean="0"/>
              <a:t>，告知網頁網址</a:t>
            </a:r>
            <a:r>
              <a:rPr lang="en-US" altLang="zh-TW" sz="2900" dirty="0" smtClean="0"/>
              <a:t>(ex.</a:t>
            </a:r>
            <a:r>
              <a:rPr lang="en-US" altLang="zh-TW" sz="2800" dirty="0">
                <a:hlinkClick r:id="rId6"/>
              </a:rPr>
              <a:t> http://140.112.113.11/node/103</a:t>
            </a:r>
            <a:r>
              <a:rPr lang="en-US" altLang="zh-TW" sz="2900" dirty="0" smtClean="0"/>
              <a:t>)</a:t>
            </a:r>
            <a:endParaRPr lang="en-US" altLang="zh-TW" sz="2600" dirty="0" smtClean="0"/>
          </a:p>
        </p:txBody>
      </p:sp>
    </p:spTree>
    <p:extLst>
      <p:ext uri="{BB962C8B-B14F-4D97-AF65-F5344CB8AC3E}">
        <p14:creationId xmlns:p14="http://schemas.microsoft.com/office/powerpoint/2010/main" val="4266445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新版網站使用分析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自</a:t>
            </a:r>
            <a:r>
              <a:rPr lang="en-US" altLang="zh-TW" dirty="0" smtClean="0"/>
              <a:t>2011</a:t>
            </a:r>
            <a:r>
              <a:rPr lang="zh-TW" altLang="en-US" dirty="0" smtClean="0"/>
              <a:t>年</a:t>
            </a:r>
            <a:r>
              <a:rPr lang="en-US" altLang="zh-TW" dirty="0" smtClean="0"/>
              <a:t>7</a:t>
            </a:r>
            <a:r>
              <a:rPr lang="zh-TW" altLang="en-US" dirty="0" smtClean="0"/>
              <a:t>月</a:t>
            </a:r>
            <a:r>
              <a:rPr lang="en-US" altLang="zh-TW" dirty="0" smtClean="0"/>
              <a:t>~</a:t>
            </a:r>
            <a:r>
              <a:rPr lang="zh-TW" altLang="en-US" dirty="0" smtClean="0"/>
              <a:t>至今</a:t>
            </a:r>
            <a:endParaRPr lang="en-US" altLang="zh-TW" dirty="0" smtClean="0"/>
          </a:p>
          <a:p>
            <a:r>
              <a:rPr lang="zh-TW" altLang="en-US" dirty="0" smtClean="0"/>
              <a:t>不重複訪客：</a:t>
            </a:r>
            <a:r>
              <a:rPr lang="zh-TW" altLang="en-US" b="1" dirty="0"/>
              <a:t> </a:t>
            </a:r>
            <a:r>
              <a:rPr lang="en-US" altLang="zh-TW" b="1" dirty="0" smtClean="0"/>
              <a:t>533,678</a:t>
            </a:r>
            <a:r>
              <a:rPr lang="zh-TW" altLang="en-US" b="1" dirty="0" smtClean="0"/>
              <a:t>人</a:t>
            </a:r>
            <a:endParaRPr lang="en-US" altLang="zh-TW" b="1" dirty="0" smtClean="0"/>
          </a:p>
          <a:p>
            <a:r>
              <a:rPr lang="zh-TW" altLang="en-US" b="1" dirty="0" smtClean="0"/>
              <a:t>平均造訪停留時間：</a:t>
            </a:r>
            <a:r>
              <a:rPr lang="zh-TW" altLang="en-US" b="1" dirty="0"/>
              <a:t> </a:t>
            </a:r>
            <a:r>
              <a:rPr lang="en-US" altLang="zh-TW" b="1" dirty="0" smtClean="0"/>
              <a:t>00:03:48</a:t>
            </a:r>
          </a:p>
          <a:p>
            <a:r>
              <a:rPr lang="zh-TW" altLang="en-US" b="1" dirty="0" smtClean="0"/>
              <a:t>跳出率：</a:t>
            </a:r>
            <a:r>
              <a:rPr lang="en-US" altLang="zh-TW" b="1" dirty="0" smtClean="0"/>
              <a:t>70.05%</a:t>
            </a:r>
            <a:r>
              <a:rPr lang="zh-TW" altLang="en-US" b="1" dirty="0" smtClean="0"/>
              <a:t>          </a:t>
            </a:r>
            <a:endParaRPr lang="en-US" altLang="zh-TW" b="1" dirty="0" smtClean="0"/>
          </a:p>
          <a:p>
            <a:r>
              <a:rPr lang="zh-TW" altLang="en-US" b="1" dirty="0"/>
              <a:t>新</a:t>
            </a:r>
            <a:r>
              <a:rPr lang="zh-TW" altLang="en-US" b="1" dirty="0" smtClean="0"/>
              <a:t>造訪：</a:t>
            </a:r>
            <a:r>
              <a:rPr lang="zh-TW" altLang="en-US" dirty="0"/>
              <a:t> </a:t>
            </a:r>
            <a:r>
              <a:rPr lang="en-US" altLang="zh-TW" b="1" dirty="0"/>
              <a:t>30.54% </a:t>
            </a:r>
            <a:r>
              <a:rPr lang="zh-TW" altLang="en-US" b="1" dirty="0" smtClean="0"/>
              <a:t>　　回訪率：</a:t>
            </a:r>
            <a:r>
              <a:rPr lang="zh-TW" altLang="en-US" dirty="0"/>
              <a:t> </a:t>
            </a:r>
            <a:r>
              <a:rPr lang="en-US" altLang="zh-TW" b="1" dirty="0"/>
              <a:t>69.47%</a:t>
            </a:r>
            <a:endParaRPr lang="en-US" altLang="zh-TW" b="1" dirty="0" smtClean="0"/>
          </a:p>
          <a:p>
            <a:r>
              <a:rPr lang="zh-TW" altLang="en-US" b="1" dirty="0"/>
              <a:t>客</a:t>
            </a:r>
            <a:r>
              <a:rPr lang="zh-TW" altLang="en-US" b="1" dirty="0" smtClean="0"/>
              <a:t>層：以語言區分</a:t>
            </a:r>
            <a:r>
              <a:rPr lang="en-US" altLang="zh-TW" sz="1800" b="1" dirty="0" smtClean="0"/>
              <a:t>(</a:t>
            </a:r>
            <a:r>
              <a:rPr lang="zh-TW" altLang="en-US" sz="1800" b="1" dirty="0"/>
              <a:t>臺</a:t>
            </a:r>
            <a:r>
              <a:rPr lang="zh-TW" altLang="en-US" sz="1800" b="1" dirty="0" smtClean="0"/>
              <a:t>灣、美國、</a:t>
            </a:r>
            <a:r>
              <a:rPr lang="zh-TW" altLang="en-US" sz="1800" b="1" dirty="0"/>
              <a:t> </a:t>
            </a:r>
            <a:r>
              <a:rPr lang="zh-TW" altLang="en-US" sz="1800" b="1" dirty="0" smtClean="0"/>
              <a:t>中國、香港、日本</a:t>
            </a:r>
            <a:r>
              <a:rPr lang="en-US" altLang="zh-TW" sz="1800" b="1" dirty="0" smtClean="0"/>
              <a:t>)</a:t>
            </a:r>
            <a:endParaRPr lang="en-US" altLang="zh-TW" b="1" dirty="0" smtClean="0"/>
          </a:p>
          <a:p>
            <a:r>
              <a:rPr lang="zh-TW" altLang="en-US" b="1" dirty="0"/>
              <a:t>社交推薦連結</a:t>
            </a:r>
            <a:r>
              <a:rPr lang="zh-TW" altLang="en-US" b="1" dirty="0" smtClean="0"/>
              <a:t>造訪</a:t>
            </a:r>
            <a:r>
              <a:rPr lang="zh-TW" altLang="en-US" dirty="0" smtClean="0"/>
              <a:t>：</a:t>
            </a:r>
            <a:r>
              <a:rPr lang="en-US" altLang="zh-TW" sz="1800" dirty="0" smtClean="0"/>
              <a:t>Facebook</a:t>
            </a:r>
            <a:r>
              <a:rPr lang="zh-TW" altLang="en-US" sz="1800" dirty="0" smtClean="0"/>
              <a:t>、</a:t>
            </a:r>
            <a:r>
              <a:rPr lang="en-US" altLang="zh-TW" sz="1800" dirty="0" err="1" smtClean="0"/>
              <a:t>Sina</a:t>
            </a:r>
            <a:r>
              <a:rPr lang="en-US" altLang="zh-TW" sz="1800" dirty="0" smtClean="0"/>
              <a:t> </a:t>
            </a:r>
            <a:r>
              <a:rPr lang="en-US" altLang="zh-TW" sz="1800" dirty="0" err="1" smtClean="0"/>
              <a:t>Weibo</a:t>
            </a:r>
            <a:r>
              <a:rPr lang="zh-TW" altLang="en-US" sz="1800" dirty="0" smtClean="0"/>
              <a:t>、</a:t>
            </a:r>
            <a:r>
              <a:rPr lang="en-US" altLang="zh-TW" sz="1800" dirty="0" err="1" smtClean="0"/>
              <a:t>Douban</a:t>
            </a:r>
            <a:r>
              <a:rPr lang="zh-TW" altLang="en-US" sz="1800" dirty="0" smtClean="0"/>
              <a:t>、</a:t>
            </a:r>
            <a:r>
              <a:rPr lang="en-US" altLang="zh-TW" sz="1800" dirty="0" err="1" smtClean="0"/>
              <a:t>Plurk</a:t>
            </a:r>
            <a:endParaRPr lang="en-US" altLang="zh-TW" sz="1800" b="1" dirty="0"/>
          </a:p>
          <a:p>
            <a:pPr marL="0" indent="0">
              <a:buNone/>
            </a:pP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2190941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新舊</a:t>
            </a:r>
            <a:r>
              <a:rPr lang="zh-TW" altLang="en-US" dirty="0" smtClean="0"/>
              <a:t>網站比較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0621414"/>
              </p:ext>
            </p:extLst>
          </p:nvPr>
        </p:nvGraphicFramePr>
        <p:xfrm>
          <a:off x="323528" y="1124744"/>
          <a:ext cx="8504238" cy="532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0135"/>
                <a:gridCol w="3240360"/>
                <a:gridCol w="3153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項目</a:t>
                      </a:r>
                      <a:endParaRPr lang="en-US" altLang="zh-TW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舊版網站</a:t>
                      </a:r>
                      <a:r>
                        <a:rPr lang="en-US" altLang="zh-TW" dirty="0" smtClean="0"/>
                        <a:t>(4/2010~4/2011)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新版網站</a:t>
                      </a:r>
                      <a:r>
                        <a:rPr lang="en-US" altLang="zh-TW" dirty="0" smtClean="0"/>
                        <a:t>(5/2011~5/2012)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不重複訪客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1,042,919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533,678</a:t>
                      </a:r>
                      <a:endParaRPr lang="en-US" altLang="zh-TW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平均造訪停留時間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altLang="zh-TW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00:01:57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/>
                        <a:t>00:03:48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跳出率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70.40%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70.05%</a:t>
                      </a:r>
                      <a:r>
                        <a:rPr lang="zh-TW" altLang="en-US" b="1" dirty="0" smtClean="0"/>
                        <a:t> 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新造訪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28.92%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30.54%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社交推薦連結造訪</a:t>
                      </a:r>
                      <a:r>
                        <a:rPr lang="en-US" altLang="zh-TW" b="1" dirty="0" smtClean="0"/>
                        <a:t/>
                      </a:r>
                      <a:br>
                        <a:rPr lang="en-US" altLang="zh-TW" b="1" dirty="0" smtClean="0"/>
                      </a:br>
                      <a:r>
                        <a:rPr lang="en-US" altLang="zh-TW" b="1" dirty="0" smtClean="0"/>
                        <a:t>(</a:t>
                      </a:r>
                      <a:r>
                        <a:rPr lang="zh-TW" altLang="en-US" b="1" dirty="0" smtClean="0"/>
                        <a:t>破千</a:t>
                      </a:r>
                      <a:r>
                        <a:rPr lang="en-US" altLang="zh-TW" b="1" dirty="0" smtClean="0"/>
                        <a:t>)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Plurk</a:t>
                      </a:r>
                      <a:r>
                        <a:rPr lang="zh-TW" altLang="en-US" dirty="0" smtClean="0"/>
                        <a:t>、</a:t>
                      </a:r>
                      <a:r>
                        <a:rPr lang="en-US" altLang="zh-TW" dirty="0" smtClean="0"/>
                        <a:t>Facebook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Facebook</a:t>
                      </a:r>
                      <a:r>
                        <a:rPr lang="zh-TW" altLang="en-US" sz="1800" dirty="0" smtClean="0"/>
                        <a:t>、</a:t>
                      </a:r>
                      <a:r>
                        <a:rPr lang="en-US" altLang="zh-TW" sz="1800" dirty="0" err="1" smtClean="0"/>
                        <a:t>Sina</a:t>
                      </a:r>
                      <a:r>
                        <a:rPr lang="en-US" altLang="zh-TW" sz="1800" dirty="0" smtClean="0"/>
                        <a:t> </a:t>
                      </a:r>
                      <a:r>
                        <a:rPr lang="en-US" altLang="zh-TW" sz="1800" dirty="0" err="1" smtClean="0"/>
                        <a:t>Weibo</a:t>
                      </a:r>
                      <a:r>
                        <a:rPr lang="zh-TW" altLang="en-US" sz="1800" dirty="0" smtClean="0"/>
                        <a:t>、</a:t>
                      </a:r>
                      <a:r>
                        <a:rPr lang="en-US" altLang="zh-TW" sz="1800" dirty="0" err="1" smtClean="0"/>
                        <a:t>Douban</a:t>
                      </a:r>
                      <a:r>
                        <a:rPr lang="zh-TW" altLang="en-US" sz="1800" dirty="0" smtClean="0"/>
                        <a:t>、</a:t>
                      </a:r>
                      <a:r>
                        <a:rPr lang="en-US" altLang="zh-TW" sz="1800" dirty="0" err="1" smtClean="0"/>
                        <a:t>Plurk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造訪網頁</a:t>
                      </a:r>
                      <a:r>
                        <a:rPr lang="en-US" altLang="zh-TW" b="1" dirty="0" smtClean="0"/>
                        <a:t>(</a:t>
                      </a:r>
                      <a:r>
                        <a:rPr lang="zh-TW" altLang="en-US" b="1" dirty="0" smtClean="0"/>
                        <a:t>前</a:t>
                      </a:r>
                      <a:r>
                        <a:rPr lang="en-US" altLang="zh-TW" b="1" dirty="0" smtClean="0"/>
                        <a:t>10</a:t>
                      </a:r>
                      <a:r>
                        <a:rPr lang="zh-TW" altLang="en-US" b="1" dirty="0" smtClean="0"/>
                        <a:t>名</a:t>
                      </a:r>
                      <a:r>
                        <a:rPr lang="en-US" altLang="zh-TW" b="1" dirty="0" smtClean="0"/>
                        <a:t>)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首頁</a:t>
                      </a:r>
                      <a:r>
                        <a:rPr lang="en-US" altLang="zh-TW" dirty="0" smtClean="0"/>
                        <a:t/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2.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考古題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altLang="zh-TW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zh-TW" dirty="0" smtClean="0"/>
                        <a:t>3.</a:t>
                      </a:r>
                      <a:r>
                        <a:rPr lang="zh-TW" altLang="en-US" dirty="0" smtClean="0"/>
                        <a:t>電子資源校外連線服務</a:t>
                      </a:r>
                      <a:r>
                        <a:rPr lang="en-US" altLang="zh-TW" dirty="0" smtClean="0"/>
                        <a:t/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4.</a:t>
                      </a:r>
                      <a:r>
                        <a:rPr lang="zh-TW" altLang="en-US" dirty="0" smtClean="0"/>
                        <a:t>英文首頁</a:t>
                      </a:r>
                      <a:r>
                        <a:rPr lang="en-US" altLang="zh-TW" dirty="0" smtClean="0"/>
                        <a:t/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5.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電子書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altLang="zh-TW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zh-TW" dirty="0" smtClean="0"/>
                        <a:t>6.</a:t>
                      </a:r>
                      <a:r>
                        <a:rPr kumimoji="0"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論文繳交及離校手續</a:t>
                      </a:r>
                      <a:endParaRPr lang="zh-TW" altLang="en-US" sz="1800" dirty="0" smtClean="0"/>
                    </a:p>
                    <a:p>
                      <a:r>
                        <a:rPr kumimoji="0" lang="en-US" altLang="zh-TW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開放時間</a:t>
                      </a:r>
                      <a:r>
                        <a:rPr kumimoji="0" lang="en-US" altLang="zh-TW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altLang="zh-TW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zh-TW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校內圖書代借服務</a:t>
                      </a:r>
                      <a:r>
                        <a:rPr kumimoji="0" lang="en-US" altLang="zh-TW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altLang="zh-TW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zh-TW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  <a:r>
                        <a:rPr kumimoji="0" lang="zh-TW" altLang="en-US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聯合目錄整合查詢</a:t>
                      </a:r>
                      <a:endParaRPr kumimoji="0" lang="en-US" altLang="zh-TW" b="0" i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zh-TW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瀏覽器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Proxy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伺服器設定說明</a:t>
                      </a:r>
                      <a:endParaRPr lang="zh-TW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首頁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電子資源校外連線服務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3.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桌布下載</a:t>
                      </a:r>
                      <a:endParaRPr lang="en-US" altLang="zh-TW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dirty="0" smtClean="0"/>
                        <a:t>4.</a:t>
                      </a:r>
                      <a:r>
                        <a:rPr lang="zh-TW" altLang="en-US" dirty="0" smtClean="0"/>
                        <a:t>英文首頁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5.</a:t>
                      </a:r>
                      <a:r>
                        <a:rPr kumimoji="0" lang="zh-TW" altLang="en-US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電子資源簡介</a:t>
                      </a:r>
                      <a:endParaRPr kumimoji="0" lang="en-US" altLang="zh-TW" b="0" i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kumimoji="0" lang="zh-TW" altLang="en-US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館藏資源簡介</a:t>
                      </a:r>
                      <a:endParaRPr kumimoji="0" lang="en-US" altLang="zh-TW" b="0" i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dirty="0" smtClean="0"/>
                        <a:t>7.</a:t>
                      </a:r>
                      <a:r>
                        <a:rPr lang="zh-TW" altLang="en-US" dirty="0" smtClean="0"/>
                        <a:t>開放時間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8.</a:t>
                      </a:r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校內圖書代借服務</a:t>
                      </a:r>
                      <a:r>
                        <a:rPr kumimoji="0" lang="en-US" altLang="zh-TW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altLang="zh-TW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altLang="zh-TW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  <a:r>
                        <a:rPr kumimoji="0" lang="zh-TW" altLang="en-US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服務項目總攬</a:t>
                      </a:r>
                      <a:endParaRPr kumimoji="0" lang="en-US" altLang="zh-TW" b="0" i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zh-TW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  <a:r>
                        <a:rPr kumimoji="0" lang="zh-TW" alt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論文繳交及離校手續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D:\download\w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01789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download\w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584" y="1900490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download\w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269" y="2276872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download\w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080" y="2636912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6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01" y="116632"/>
            <a:ext cx="8997122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547664" y="1052736"/>
            <a:ext cx="1656184" cy="432048"/>
          </a:xfrm>
          <a:prstGeom prst="rect">
            <a:avLst/>
          </a:prstGeom>
          <a:noFill/>
          <a:ln w="539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547664" y="2420888"/>
            <a:ext cx="1656184" cy="432048"/>
          </a:xfrm>
          <a:prstGeom prst="rect">
            <a:avLst/>
          </a:prstGeom>
          <a:noFill/>
          <a:ln w="539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547664" y="3789040"/>
            <a:ext cx="1656184" cy="864096"/>
          </a:xfrm>
          <a:prstGeom prst="rect">
            <a:avLst/>
          </a:prstGeom>
          <a:noFill/>
          <a:ln w="539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0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未來開發計畫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174324"/>
              </p:ext>
            </p:extLst>
          </p:nvPr>
        </p:nvGraphicFramePr>
        <p:xfrm>
          <a:off x="323528" y="1340768"/>
          <a:ext cx="8568952" cy="529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880320"/>
                <a:gridCol w="1872208"/>
                <a:gridCol w="1368152"/>
              </a:tblGrid>
              <a:tr h="81872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目標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解決方法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實際操作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相關單位</a:t>
                      </a:r>
                      <a:endParaRPr lang="zh-TW" altLang="en-US" dirty="0"/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提高造訪率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改善使用介面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增加內容豐富性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mtClean="0"/>
                        <a:t>網站主選單定義</a:t>
                      </a:r>
                      <a:r>
                        <a:rPr lang="en-US" altLang="zh-TW" smtClean="0"/>
                        <a:t/>
                      </a:r>
                      <a:br>
                        <a:rPr lang="en-US" altLang="zh-TW" smtClean="0"/>
                      </a:br>
                      <a:r>
                        <a:rPr lang="en-US" altLang="zh-TW" smtClean="0"/>
                        <a:t>(ex.</a:t>
                      </a:r>
                      <a:r>
                        <a:rPr lang="zh-TW" altLang="en-US" smtClean="0"/>
                        <a:t>電子資源</a:t>
                      </a:r>
                      <a:r>
                        <a:rPr lang="en-US" altLang="zh-TW" smtClean="0"/>
                        <a:t>vs.</a:t>
                      </a:r>
                      <a:r>
                        <a:rPr lang="zh-TW" altLang="en-US" smtClean="0"/>
                        <a:t>軟體服務</a:t>
                      </a:r>
                      <a:r>
                        <a:rPr lang="en-US" altLang="zh-TW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mtClean="0"/>
                        <a:t>資訊組</a:t>
                      </a:r>
                      <a:endParaRPr lang="zh-TW" altLang="en-US" dirty="0"/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降低跳出率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檢索結果與網頁內容連結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提高查詢</a:t>
                      </a:r>
                      <a:r>
                        <a:rPr lang="zh-TW" altLang="en-US" dirty="0" smtClean="0"/>
                        <a:t>準確度</a:t>
                      </a:r>
                      <a:r>
                        <a:rPr lang="en-US" altLang="zh-TW" dirty="0" smtClean="0"/>
                        <a:t/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3.</a:t>
                      </a:r>
                      <a:r>
                        <a:rPr lang="zh-TW" altLang="en-US" dirty="0" smtClean="0"/>
                        <a:t>減少不易被搜尋的設計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Tulips</a:t>
                      </a:r>
                      <a:r>
                        <a:rPr lang="zh-TW" altLang="en-US" dirty="0" smtClean="0"/>
                        <a:t>檢索</a:t>
                      </a:r>
                      <a:r>
                        <a:rPr lang="zh-TW" altLang="en-US" dirty="0" smtClean="0"/>
                        <a:t>結果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熱門檢索關鍵字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mtClean="0"/>
                        <a:t>資訊組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提高新造訪數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</a:t>
                      </a:r>
                      <a:r>
                        <a:rPr lang="zh-TW" altLang="en-US" dirty="0" smtClean="0"/>
                        <a:t>推薦新服務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2.</a:t>
                      </a:r>
                      <a:r>
                        <a:rPr lang="zh-TW" altLang="en-US" dirty="0" smtClean="0"/>
                        <a:t>推廣活動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首頁新增區塊</a:t>
                      </a:r>
                      <a:r>
                        <a:rPr lang="en-US" altLang="zh-TW" dirty="0" smtClean="0"/>
                        <a:t/>
                      </a:r>
                      <a:br>
                        <a:rPr lang="en-US" altLang="zh-TW" dirty="0" smtClean="0"/>
                      </a:br>
                      <a:r>
                        <a:rPr lang="zh-TW" altLang="en-US" dirty="0" smtClean="0"/>
                        <a:t>推廣活動與站內連結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mtClean="0"/>
                        <a:t>推廣</a:t>
                      </a:r>
                      <a:r>
                        <a:rPr lang="en-US" altLang="zh-TW" smtClean="0"/>
                        <a:t>+</a:t>
                      </a:r>
                      <a:r>
                        <a:rPr lang="zh-TW" altLang="en-US" smtClean="0"/>
                        <a:t>學科</a:t>
                      </a:r>
                      <a:r>
                        <a:rPr lang="en-US" altLang="zh-TW" smtClean="0"/>
                        <a:t>+</a:t>
                      </a:r>
                      <a:r>
                        <a:rPr lang="zh-TW" altLang="en-US" smtClean="0"/>
                        <a:t>資訊</a:t>
                      </a:r>
                      <a:endParaRPr lang="zh-TW" altLang="en-US" dirty="0"/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增加社交推薦連結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mtClean="0"/>
                        <a:t>1.</a:t>
                      </a:r>
                      <a:r>
                        <a:rPr lang="zh-TW" altLang="en-US" smtClean="0"/>
                        <a:t>社群網站佈點</a:t>
                      </a:r>
                      <a:endParaRPr lang="en-US" altLang="zh-TW" smtClean="0"/>
                    </a:p>
                    <a:p>
                      <a:r>
                        <a:rPr lang="en-US" altLang="zh-TW" smtClean="0"/>
                        <a:t>2.</a:t>
                      </a:r>
                      <a:r>
                        <a:rPr lang="zh-TW" altLang="en-US" smtClean="0"/>
                        <a:t>結合館外網站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NTU Find Book</a:t>
                      </a:r>
                      <a:endParaRPr lang="zh-TW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mtClean="0"/>
                        <a:t>推廣</a:t>
                      </a:r>
                      <a:r>
                        <a:rPr lang="en-US" altLang="zh-TW" smtClean="0"/>
                        <a:t>+</a:t>
                      </a:r>
                      <a:r>
                        <a:rPr lang="zh-TW" altLang="en-US" smtClean="0"/>
                        <a:t>資訊</a:t>
                      </a:r>
                      <a:endParaRPr lang="zh-TW" altLang="en-US" dirty="0"/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r>
                        <a:rPr lang="zh-TW" altLang="en-US" b="1" dirty="0" smtClean="0"/>
                        <a:t>改變造訪的網頁性質</a:t>
                      </a:r>
                      <a:r>
                        <a:rPr lang="en-US" altLang="zh-TW" b="1" dirty="0" smtClean="0"/>
                        <a:t/>
                      </a:r>
                      <a:br>
                        <a:rPr lang="en-US" altLang="zh-TW" b="1" dirty="0" smtClean="0"/>
                      </a:br>
                      <a:r>
                        <a:rPr lang="en-US" altLang="zh-TW" b="1" dirty="0" smtClean="0"/>
                        <a:t>(</a:t>
                      </a:r>
                      <a:r>
                        <a:rPr lang="zh-TW" altLang="en-US" b="1" dirty="0" smtClean="0"/>
                        <a:t>基本服務</a:t>
                      </a:r>
                      <a:r>
                        <a:rPr lang="en-US" altLang="zh-TW" b="1" dirty="0" smtClean="0"/>
                        <a:t>+</a:t>
                      </a:r>
                      <a:r>
                        <a:rPr lang="zh-TW" altLang="en-US" b="1" dirty="0" smtClean="0"/>
                        <a:t>加值</a:t>
                      </a:r>
                      <a:r>
                        <a:rPr lang="en-US" altLang="zh-TW" b="1" dirty="0" smtClean="0"/>
                        <a:t>)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mtClean="0"/>
                        <a:t>1.</a:t>
                      </a:r>
                      <a:r>
                        <a:rPr lang="zh-TW" altLang="en-US" smtClean="0"/>
                        <a:t>服務流程網頁化</a:t>
                      </a:r>
                      <a:endParaRPr lang="en-US" altLang="zh-TW" smtClean="0"/>
                    </a:p>
                    <a:p>
                      <a:r>
                        <a:rPr lang="en-US" altLang="zh-TW" smtClean="0"/>
                        <a:t>2.</a:t>
                      </a:r>
                      <a:r>
                        <a:rPr lang="zh-TW" altLang="en-US" smtClean="0"/>
                        <a:t>推廣館藏資源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各項借用服務</a:t>
                      </a:r>
                      <a:r>
                        <a:rPr lang="en-US" altLang="zh-TW" dirty="0" smtClean="0"/>
                        <a:t/>
                      </a:r>
                      <a:br>
                        <a:rPr lang="en-US" altLang="zh-TW" dirty="0" smtClean="0"/>
                      </a:br>
                      <a:r>
                        <a:rPr lang="zh-TW" altLang="en-US" dirty="0" smtClean="0"/>
                        <a:t>特藏品及出版品網頁改善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流通</a:t>
                      </a:r>
                      <a:r>
                        <a:rPr lang="en-US" altLang="zh-TW" dirty="0" smtClean="0"/>
                        <a:t>+</a:t>
                      </a:r>
                      <a:r>
                        <a:rPr lang="zh-TW" altLang="en-US" dirty="0" smtClean="0"/>
                        <a:t>學科</a:t>
                      </a:r>
                      <a:r>
                        <a:rPr lang="en-US" altLang="zh-TW" dirty="0" smtClean="0"/>
                        <a:t>+</a:t>
                      </a:r>
                      <a:r>
                        <a:rPr lang="zh-TW" altLang="en-US" dirty="0" smtClean="0"/>
                        <a:t>特藏</a:t>
                      </a:r>
                      <a:r>
                        <a:rPr lang="en-US" altLang="zh-TW" dirty="0" smtClean="0"/>
                        <a:t>+</a:t>
                      </a:r>
                      <a:r>
                        <a:rPr lang="zh-TW" altLang="en-US" dirty="0" smtClean="0"/>
                        <a:t>行政</a:t>
                      </a:r>
                      <a:r>
                        <a:rPr lang="en-US" altLang="zh-TW" dirty="0" smtClean="0"/>
                        <a:t>+</a:t>
                      </a:r>
                      <a:r>
                        <a:rPr lang="zh-TW" altLang="en-US" dirty="0" smtClean="0"/>
                        <a:t>資訊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向下箭號 4"/>
          <p:cNvSpPr/>
          <p:nvPr/>
        </p:nvSpPr>
        <p:spPr>
          <a:xfrm>
            <a:off x="2290434" y="3225126"/>
            <a:ext cx="504056" cy="576064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6" name="向上箭號 5"/>
          <p:cNvSpPr/>
          <p:nvPr/>
        </p:nvSpPr>
        <p:spPr>
          <a:xfrm>
            <a:off x="2339752" y="2276872"/>
            <a:ext cx="396044" cy="504056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7" name="向上箭號 6"/>
          <p:cNvSpPr/>
          <p:nvPr/>
        </p:nvSpPr>
        <p:spPr>
          <a:xfrm>
            <a:off x="2333392" y="4061697"/>
            <a:ext cx="396044" cy="504056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8" name="向上箭號 7"/>
          <p:cNvSpPr/>
          <p:nvPr/>
        </p:nvSpPr>
        <p:spPr>
          <a:xfrm>
            <a:off x="2339752" y="4941168"/>
            <a:ext cx="396044" cy="504056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261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提高造訪</a:t>
            </a:r>
            <a:r>
              <a:rPr lang="zh-TW" altLang="en-US" b="1" dirty="0" smtClean="0"/>
              <a:t>率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瀏覽次數排行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www.lib.ntu.edu.tw/node/1307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4864"/>
            <a:ext cx="6408712" cy="4356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795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降低跳出</a:t>
            </a:r>
            <a:r>
              <a:rPr lang="zh-TW" altLang="en-US" b="1" dirty="0" smtClean="0"/>
              <a:t>率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站內檢索結果</a:t>
            </a:r>
            <a:endParaRPr lang="zh-TW" altLang="en-US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8270939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544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降低跳出率</a:t>
            </a:r>
            <a:r>
              <a:rPr lang="en-US" altLang="zh-TW" b="1" dirty="0"/>
              <a:t>-</a:t>
            </a:r>
            <a:r>
              <a:rPr lang="zh-TW" altLang="en-US" b="1" dirty="0"/>
              <a:t>檢索</a:t>
            </a:r>
            <a:r>
              <a:rPr lang="zh-TW" altLang="en-US" b="1" dirty="0" smtClean="0"/>
              <a:t>結果與主網站連結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80728"/>
            <a:ext cx="652274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6372200" y="4797152"/>
            <a:ext cx="1482186" cy="1800200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8022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降低跳出率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熱門關鍵字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165718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699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1660</TotalTime>
  <Words>459</Words>
  <Application>Microsoft Office PowerPoint</Application>
  <PresentationFormat>如螢幕大小 (4:3)</PresentationFormat>
  <Paragraphs>117</Paragraphs>
  <Slides>12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市鎮</vt:lpstr>
      <vt:lpstr>網頁小組會議</vt:lpstr>
      <vt:lpstr>新版網站使用分析</vt:lpstr>
      <vt:lpstr>新舊網站比較</vt:lpstr>
      <vt:lpstr>PowerPoint 簡報</vt:lpstr>
      <vt:lpstr>未來開發計畫</vt:lpstr>
      <vt:lpstr>提高造訪率-瀏覽次數排行</vt:lpstr>
      <vt:lpstr>降低跳出率-站內檢索結果</vt:lpstr>
      <vt:lpstr>降低跳出率-檢索結果與主網站連結</vt:lpstr>
      <vt:lpstr>降低跳出率-熱門關鍵字</vt:lpstr>
      <vt:lpstr>提高新造訪數-新增推薦區塊</vt:lpstr>
      <vt:lpstr>未來開發計畫</vt:lpstr>
      <vt:lpstr>網站後台管理使用說明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網頁小組會議</dc:title>
  <dc:creator>amber</dc:creator>
  <cp:lastModifiedBy>amber</cp:lastModifiedBy>
  <cp:revision>28</cp:revision>
  <dcterms:created xsi:type="dcterms:W3CDTF">2012-05-22T02:57:40Z</dcterms:created>
  <dcterms:modified xsi:type="dcterms:W3CDTF">2012-05-23T06:41:36Z</dcterms:modified>
</cp:coreProperties>
</file>