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7" r:id="rId5"/>
    <p:sldId id="274" r:id="rId6"/>
    <p:sldId id="275" r:id="rId7"/>
    <p:sldId id="272" r:id="rId8"/>
    <p:sldId id="294" r:id="rId9"/>
    <p:sldId id="295" r:id="rId10"/>
    <p:sldId id="296" r:id="rId11"/>
    <p:sldId id="276" r:id="rId12"/>
    <p:sldId id="273" r:id="rId13"/>
    <p:sldId id="297" r:id="rId14"/>
    <p:sldId id="298" r:id="rId15"/>
    <p:sldId id="299" r:id="rId16"/>
    <p:sldId id="291" r:id="rId17"/>
    <p:sldId id="292" r:id="rId18"/>
    <p:sldId id="300" r:id="rId19"/>
    <p:sldId id="301" r:id="rId20"/>
    <p:sldId id="302" r:id="rId21"/>
    <p:sldId id="303" r:id="rId22"/>
    <p:sldId id="277" r:id="rId23"/>
    <p:sldId id="278" r:id="rId24"/>
    <p:sldId id="304" r:id="rId25"/>
    <p:sldId id="305" r:id="rId26"/>
    <p:sldId id="307" r:id="rId27"/>
    <p:sldId id="308" r:id="rId28"/>
    <p:sldId id="309" r:id="rId29"/>
    <p:sldId id="285" r:id="rId30"/>
    <p:sldId id="286" r:id="rId31"/>
    <p:sldId id="310" r:id="rId32"/>
    <p:sldId id="394" r:id="rId33"/>
    <p:sldId id="311" r:id="rId34"/>
    <p:sldId id="395" r:id="rId35"/>
    <p:sldId id="313" r:id="rId36"/>
    <p:sldId id="283" r:id="rId37"/>
    <p:sldId id="284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92" r:id="rId49"/>
    <p:sldId id="39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89303"/>
    <a:srgbClr val="EE5E2C"/>
    <a:srgbClr val="118AB0"/>
    <a:srgbClr val="0F4A82"/>
    <a:srgbClr val="D4E8F8"/>
    <a:srgbClr val="C1CA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 snapToGrid="0">
      <p:cViewPr>
        <p:scale>
          <a:sx n="84" d="100"/>
          <a:sy n="84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53F9F-C893-4819-95DA-FD82787BE4C7}" type="datetimeFigureOut">
              <a:rPr lang="zh-CN" altLang="en-US" smtClean="0"/>
              <a:pPr/>
              <a:t>2012/2/23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A659-A934-4262-AE5C-8A1FD0193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8070-1217-47D7-8957-D81D892E1235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51EE-1A1F-4AE7-962C-63931EDA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51EE-1A1F-4AE7-962C-63931EDA31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3250"/>
            <a:ext cx="9144000" cy="4927600"/>
          </a:xfrm>
          <a:prstGeom prst="rect">
            <a:avLst/>
          </a:prstGeom>
          <a:solidFill>
            <a:srgbClr val="D4E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6263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975" y="6403975"/>
            <a:ext cx="44465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EE5E2C"/>
                </a:solidFill>
                <a:latin typeface="+mn-lt"/>
              </a:rPr>
              <a:t>Indispensable tools for research at its best</a:t>
            </a:r>
          </a:p>
        </p:txBody>
      </p:sp>
      <p:pic>
        <p:nvPicPr>
          <p:cNvPr id="7" name="Picture 10" descr="Large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5691188"/>
            <a:ext cx="29083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xport Wizard-1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150"/>
            <a:ext cx="50958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1288" y="6435725"/>
            <a:ext cx="18970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EE5E2C"/>
                </a:solidFill>
              </a:rPr>
              <a:t>www.refworks-cos.com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542190" y="1962150"/>
            <a:ext cx="5104659" cy="1393610"/>
          </a:xfrm>
        </p:spPr>
        <p:txBody>
          <a:bodyPr/>
          <a:lstStyle>
            <a:lvl1pPr algn="ctr">
              <a:buNone/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33128" y="3400301"/>
            <a:ext cx="5131478" cy="914400"/>
          </a:xfrm>
        </p:spPr>
        <p:txBody>
          <a:bodyPr/>
          <a:lstStyle>
            <a:lvl1pPr algn="ctr">
              <a:buNone/>
              <a:defRPr sz="2800">
                <a:solidFill>
                  <a:srgbClr val="EE5E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4611688" y="3425825"/>
            <a:ext cx="6858000" cy="6350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5181600" y="2895600"/>
            <a:ext cx="6858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925" y="4859338"/>
            <a:ext cx="1806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4946650"/>
            <a:ext cx="4349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4611688" y="3425825"/>
            <a:ext cx="6858000" cy="6350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5181600" y="2895600"/>
            <a:ext cx="6858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925" y="4859338"/>
            <a:ext cx="1806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4946650"/>
            <a:ext cx="4349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1226" y="274638"/>
            <a:ext cx="1291717" cy="5851525"/>
          </a:xfrm>
        </p:spPr>
        <p:txBody>
          <a:bodyPr vert="eaVer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EE5E2C"/>
              </a:buClr>
              <a:defRPr sz="2800"/>
            </a:lvl1pPr>
            <a:lvl2pPr>
              <a:buClr>
                <a:srgbClr val="EE5E2C"/>
              </a:buClr>
              <a:defRPr sz="2400"/>
            </a:lvl2pPr>
            <a:lvl3pPr>
              <a:buClr>
                <a:srgbClr val="EE5E2C"/>
              </a:buClr>
              <a:defRPr sz="2000"/>
            </a:lvl3pPr>
            <a:lvl4pPr>
              <a:buClr>
                <a:srgbClr val="EE5E2C"/>
              </a:buClr>
              <a:defRPr sz="1800"/>
            </a:lvl4pPr>
            <a:lvl5pPr>
              <a:buClr>
                <a:srgbClr val="EE5E2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EE5E2C"/>
              </a:buClr>
              <a:defRPr sz="2800"/>
            </a:lvl1pPr>
            <a:lvl2pPr>
              <a:buClr>
                <a:srgbClr val="EE5E2C"/>
              </a:buClr>
              <a:defRPr sz="2400"/>
            </a:lvl2pPr>
            <a:lvl3pPr>
              <a:buClr>
                <a:srgbClr val="EE5E2C"/>
              </a:buClr>
              <a:defRPr sz="2000"/>
            </a:lvl3pPr>
            <a:lvl4pPr>
              <a:buClr>
                <a:srgbClr val="EE5E2C"/>
              </a:buClr>
              <a:defRPr sz="1800"/>
            </a:lvl4pPr>
            <a:lvl5pPr>
              <a:buClr>
                <a:srgbClr val="EE5E2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EE5E2C"/>
              </a:buClr>
              <a:defRPr sz="2400"/>
            </a:lvl1pPr>
            <a:lvl2pPr>
              <a:buClr>
                <a:srgbClr val="EE5E2C"/>
              </a:buClr>
              <a:defRPr sz="2000"/>
            </a:lvl2pPr>
            <a:lvl3pPr>
              <a:buClr>
                <a:srgbClr val="EE5E2C"/>
              </a:buClr>
              <a:defRPr sz="1800"/>
            </a:lvl3pPr>
            <a:lvl4pPr>
              <a:buClr>
                <a:srgbClr val="EE5E2C"/>
              </a:buClr>
              <a:defRPr sz="1600"/>
            </a:lvl4pPr>
            <a:lvl5pPr>
              <a:buClr>
                <a:srgbClr val="EE5E2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EE5E2C"/>
              </a:buClr>
              <a:defRPr sz="2400"/>
            </a:lvl1pPr>
            <a:lvl2pPr>
              <a:buClr>
                <a:srgbClr val="EE5E2C"/>
              </a:buClr>
              <a:defRPr sz="2000"/>
            </a:lvl2pPr>
            <a:lvl3pPr>
              <a:buClr>
                <a:srgbClr val="EE5E2C"/>
              </a:buClr>
              <a:defRPr sz="1800"/>
            </a:lvl3pPr>
            <a:lvl4pPr>
              <a:buClr>
                <a:srgbClr val="EE5E2C"/>
              </a:buClr>
              <a:defRPr sz="1600"/>
            </a:lvl4pPr>
            <a:lvl5pPr>
              <a:buClr>
                <a:srgbClr val="EE5E2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mall_colo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EE5E2C"/>
              </a:buClr>
              <a:defRPr sz="3200"/>
            </a:lvl1pPr>
            <a:lvl2pPr>
              <a:buClr>
                <a:srgbClr val="EE5E2C"/>
              </a:buClr>
              <a:defRPr sz="2800"/>
            </a:lvl2pPr>
            <a:lvl3pPr>
              <a:buClr>
                <a:srgbClr val="EE5E2C"/>
              </a:buClr>
              <a:defRPr sz="2400"/>
            </a:lvl3pPr>
            <a:lvl4pPr>
              <a:buClr>
                <a:srgbClr val="EE5E2C"/>
              </a:buClr>
              <a:defRPr sz="2000"/>
            </a:lvl4pPr>
            <a:lvl5pPr>
              <a:buClr>
                <a:srgbClr val="EE5E2C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4EBED1-F301-412D-9A35-F14A18B593B6}" type="datetimeFigureOut">
              <a:rPr lang="en-US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199931D-6C02-4C9B-AE82-F9D8FBEC9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3468" y="-191911"/>
            <a:ext cx="5779910" cy="5700889"/>
          </a:xfrm>
        </p:spPr>
        <p:txBody>
          <a:bodyPr/>
          <a:lstStyle/>
          <a:p>
            <a:r>
              <a:rPr lang="de-DE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COS P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IVOT</a:t>
            </a:r>
            <a:r>
              <a:rPr lang="de-DE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de-DE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</a:br>
            <a:endParaRPr lang="de-DE" altLang="zh-C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連結</a:t>
            </a:r>
            <a:endParaRPr lang="en-US" altLang="zh-TW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“</a:t>
            </a:r>
            <a:r>
              <a:rPr lang="zh-TW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學術贊助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”</a:t>
            </a:r>
            <a:endParaRPr lang="de-DE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“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學者信息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”</a:t>
            </a:r>
            <a:endParaRPr lang="de-DE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endParaRPr lang="de-DE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陳超然</a:t>
            </a:r>
            <a:r>
              <a:rPr lang="en-US" altLang="zh-TW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+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886-970-702037</a:t>
            </a:r>
          </a:p>
          <a:p>
            <a:r>
              <a:rPr lang="en-US" altLang="zh-CN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RefWorks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/COS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大中華區域經理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Francis.Chen@refworks-cos.com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宣告個人檔案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46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7623671" y="4109292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6694583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檢視匹配的之後選擇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This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is me</a:t>
            </a:r>
            <a:r>
              <a:rPr lang="zh-TW" alt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，否則就選擇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Suggest a scholar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968607" y="5635625"/>
            <a:ext cx="3730894" cy="738664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首先用您的名字搜尋，如果我們已經有您的檔案，就很簡單的對其做自我宣告。否則您可以推薦自己為新的學者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宣告個人檔案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b="7037"/>
          <a:stretch>
            <a:fillRect/>
          </a:stretch>
        </p:blipFill>
        <p:spPr bwMode="auto">
          <a:xfrm>
            <a:off x="464400" y="1605600"/>
            <a:ext cx="7290000" cy="48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627084" y="480335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4193754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點擊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Continue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–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會開啟一個新的流覽器視窗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宣告個人檔案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42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1178805" y="4406746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2984500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跟著指示進行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968607" y="5635625"/>
            <a:ext cx="3730894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如果在您的個人檔案中有電子信箱，我們會用電子郵件通知您相關的存取訊號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200" y="4191000"/>
            <a:ext cx="6401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</a:t>
            </a:r>
            <a:endParaRPr lang="en-US" altLang="zh-TW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個人檔案</a:t>
            </a:r>
            <a:endParaRPr lang="de-DE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b="12826"/>
          <a:stretch>
            <a:fillRect/>
          </a:stretch>
        </p:blipFill>
        <p:spPr bwMode="auto">
          <a:xfrm>
            <a:off x="464400" y="1605600"/>
            <a:ext cx="7290000" cy="48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979624" y="1641513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03357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確認您已經宣告您的個人檔案，然後點擊您的名字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b="11042"/>
          <a:stretch>
            <a:fillRect/>
          </a:stretch>
        </p:blipFill>
        <p:spPr bwMode="auto">
          <a:xfrm>
            <a:off x="464400" y="1605600"/>
            <a:ext cx="7290000" cy="48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199962" y="2853369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193527"/>
            <a:ext cx="3587827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在您的個人介紹檔案點擊</a:t>
            </a:r>
            <a:r>
              <a:rPr lang="en-US" altLang="zh-CN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Update </a:t>
            </a:r>
            <a:r>
              <a:rPr lang="en-US" altLang="zh-CN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your profile</a:t>
            </a:r>
            <a:endParaRPr lang="en-US" altLang="zh-CN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擴充個人檔案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b="9414"/>
          <a:stretch>
            <a:fillRect/>
          </a:stretch>
        </p:blipFill>
        <p:spPr bwMode="auto">
          <a:xfrm>
            <a:off x="464400" y="1605600"/>
            <a:ext cx="7290000" cy="48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627085" y="480335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5064087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點擊</a:t>
            </a:r>
            <a:r>
              <a:rPr lang="de-DE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de-DE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Continue</a:t>
            </a:r>
            <a:r>
              <a:rPr lang="de-DE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後會開啟一個新視窗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41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5400000">
            <a:off x="528810" y="1961003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6485264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跟著畫面上的說明，並確定您的個人檔案中的每一部份都被審視過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擴充個人檔案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b="2463"/>
          <a:stretch>
            <a:fillRect/>
          </a:stretch>
        </p:blipFill>
        <p:spPr bwMode="auto">
          <a:xfrm>
            <a:off x="464400" y="1605600"/>
            <a:ext cx="7290000" cy="48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5400000">
            <a:off x="1211856" y="200507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6485264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跟著畫面上的說明，並確定您的個人檔案中的每一部份都被審視過</a:t>
            </a:r>
            <a:endParaRPr lang="en-US" altLang="zh-CN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476465" y="5676568"/>
            <a:ext cx="4263980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您所提供的所有資訊會在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周內經過編輯和審閱後再加到資料庫中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200" y="4191000"/>
            <a:ext cx="518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</a:t>
            </a:r>
            <a:endParaRPr lang="en-US" altLang="zh-TW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贊助信息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536700" y="2373313"/>
            <a:ext cx="60960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如何使用</a:t>
            </a:r>
            <a:r>
              <a:rPr lang="en-US" altLang="zh-CN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COS Pivot?</a:t>
            </a:r>
            <a:endParaRPr lang="en-US" altLang="zh-CN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431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smtClean="0">
                <a:solidFill>
                  <a:srgbClr val="EE5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從研究人員的視角</a:t>
            </a:r>
            <a:endParaRPr lang="en-US" sz="2400" b="1" dirty="0">
              <a:solidFill>
                <a:srgbClr val="EE5E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ction Button: Home 4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搜尋贊助資訊（推薦）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3204"/>
          <a:stretch>
            <a:fillRect/>
          </a:stretch>
        </p:blipFill>
        <p:spPr bwMode="auto">
          <a:xfrm>
            <a:off x="464400" y="1605600"/>
            <a:ext cx="7290000" cy="47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538950" y="2610998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03357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讓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COS Pivot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向您推薦贊助資訊，您只要簡單的點擊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Advisor</a:t>
            </a:r>
            <a:r>
              <a:rPr lang="zh-TW" alt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的連結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384713" y="5635625"/>
            <a:ext cx="4314788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COS Pivot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會透過您的個人檔案自動為您提供最佳匹配的學術贊助機會資訊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黑体" pitchFamily="49" charset="-122"/>
                <a:ea typeface="黑体" pitchFamily="49" charset="-122"/>
              </a:rPr>
              <a:t>搜尋贊助信息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0184"/>
          <a:stretch>
            <a:fillRect/>
          </a:stretch>
        </p:blipFill>
        <p:spPr bwMode="auto">
          <a:xfrm>
            <a:off x="464400" y="1605600"/>
            <a:ext cx="7290000" cy="48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861851" y="3437263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3951383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更深入的瞭解就要點擊任何一個機會資訊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黑体" pitchFamily="49" charset="-122"/>
                <a:ea typeface="黑体" pitchFamily="49" charset="-122"/>
              </a:rPr>
              <a:t>搜尋贊助信息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7732"/>
          <a:stretch>
            <a:fillRect/>
          </a:stretch>
        </p:blipFill>
        <p:spPr bwMode="auto">
          <a:xfrm>
            <a:off x="464400" y="1605600"/>
            <a:ext cx="7290000" cy="466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5416627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在這裡您可以追蹤這個機會或是分享給其他人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黑体" pitchFamily="49" charset="-122"/>
                <a:ea typeface="黑体" pitchFamily="49" charset="-122"/>
              </a:rPr>
              <a:t>搜尋贊助資訊（自行搜尋）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12954"/>
          <a:stretch>
            <a:fillRect/>
          </a:stretch>
        </p:blipFill>
        <p:spPr bwMode="auto">
          <a:xfrm>
            <a:off x="464400" y="1605600"/>
            <a:ext cx="7290000" cy="48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979625" y="2225408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03357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</a:rPr>
              <a:t>在您的主頁點擊</a:t>
            </a:r>
            <a:r>
              <a:rPr lang="en-US" altLang="zh-CN" sz="1400" b="1" smtClean="0">
                <a:solidFill>
                  <a:schemeClr val="bg1"/>
                </a:solidFill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Search - for funding or scholars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黑体" pitchFamily="49" charset="-122"/>
                <a:ea typeface="黑体" pitchFamily="49" charset="-122"/>
              </a:rPr>
              <a:t>搜尋贊助信息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13788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5400000">
            <a:off x="4395730" y="2754218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03357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輸入一個最能描述您感興趣的搜索詞，並點擊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search</a:t>
            </a:r>
            <a:endParaRPr lang="en-US" sz="1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922005" y="5635625"/>
            <a:ext cx="4777496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您可以用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“OR”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或是括弧組合多個搜索詞，或是使用高級搜索等不同的搜索方式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987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黑体" pitchFamily="49" charset="-122"/>
                <a:ea typeface="黑体" pitchFamily="49" charset="-122"/>
              </a:rPr>
              <a:t>搜尋贊助信息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03357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在顯示的搜索結果中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考慮您機構管理員設置的默認限制條件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910987" y="5573062"/>
            <a:ext cx="4777496" cy="738664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您機構的科研辦公室可能在</a:t>
            </a:r>
            <a:r>
              <a:rPr lang="en-US" altLang="zh-CN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en-US" altLang="zh-CN" sz="1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Activity Location” and “</a:t>
            </a:r>
            <a:r>
              <a:rPr lang="en-US" altLang="zh-CN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Citizenship”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預設了預設值，您可以點擊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en-US" altLang="zh-CN" sz="1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en-US" altLang="zh-CN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移除這些濾器以擴大搜索範圍。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759" y="3734718"/>
            <a:ext cx="1751682" cy="1344058"/>
          </a:xfrm>
          <a:prstGeom prst="roundRect">
            <a:avLst>
              <a:gd name="adj" fmla="val 6831"/>
            </a:avLst>
          </a:prstGeom>
          <a:noFill/>
          <a:ln w="57150"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199" y="4191000"/>
            <a:ext cx="576274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</a:t>
            </a:r>
            <a:endParaRPr lang="en-US" altLang="zh-TW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贊助機會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256"/>
          <a:stretch>
            <a:fillRect/>
          </a:stretch>
        </p:blipFill>
        <p:spPr bwMode="auto">
          <a:xfrm>
            <a:off x="464400" y="1605600"/>
            <a:ext cx="7290000" cy="49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19480" y="4406747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21996" y="2985572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9598" y="1306417"/>
            <a:ext cx="705814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從搜索結果選擇一個或多個贊助機會，然後使用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Put opp on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下拉式選單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922005" y="5635625"/>
            <a:ext cx="4777496" cy="738664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有兩種跟蹤列表：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active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是需要您特別持續關注的機會</a:t>
            </a:r>
            <a:r>
              <a:rPr lang="en-US" sz="1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tracked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是值得您一般持續關注的機會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8165"/>
          <a:stretch>
            <a:fillRect/>
          </a:stretch>
        </p:blipFill>
        <p:spPr bwMode="auto">
          <a:xfrm>
            <a:off x="464400" y="1605600"/>
            <a:ext cx="7290000" cy="4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144878" y="499064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4072569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輸入一個或多個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“tags”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922005" y="5635625"/>
            <a:ext cx="4777496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如果您追蹤多個項目</a:t>
            </a:r>
            <a:r>
              <a:rPr lang="en-US" altLang="zh-TW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標籤會讓您在之後過濾贊助機會更快速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9271"/>
          <a:stretch>
            <a:fillRect/>
          </a:stretch>
        </p:blipFill>
        <p:spPr bwMode="auto">
          <a:xfrm>
            <a:off x="464400" y="1605600"/>
            <a:ext cx="7290000" cy="48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500900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從您的主頁上可以看到您跟蹤的贊助機會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20933" y="259998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200" y="4191000"/>
            <a:ext cx="62695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創建</a:t>
            </a:r>
            <a:endParaRPr lang="en-US" altLang="zh-TW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帳號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12195"/>
          <a:stretch>
            <a:fillRect/>
          </a:stretch>
        </p:blipFill>
        <p:spPr bwMode="auto">
          <a:xfrm>
            <a:off x="464400" y="1605600"/>
            <a:ext cx="7290000" cy="4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253196" y="2613629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40665" y="424149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500900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從您的主頁上可以看到您跟蹤的贊助機會</a:t>
            </a:r>
            <a:endParaRPr lang="en-US" altLang="zh-CN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5359"/>
          <a:stretch>
            <a:fillRect/>
          </a:stretch>
        </p:blipFill>
        <p:spPr bwMode="auto">
          <a:xfrm>
            <a:off x="464400" y="1605600"/>
            <a:ext cx="7290000" cy="48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617466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最新更新的贊助機會會清楚的標出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 t="5887"/>
          <a:stretch>
            <a:fillRect/>
          </a:stretch>
        </p:blipFill>
        <p:spPr bwMode="auto">
          <a:xfrm>
            <a:off x="2306472" y="3599782"/>
            <a:ext cx="5486400" cy="12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721396" y="3712570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21646" y="3493495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跟蹤贊助機會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5359"/>
          <a:stretch>
            <a:fillRect/>
          </a:stretch>
        </p:blipFill>
        <p:spPr bwMode="auto">
          <a:xfrm>
            <a:off x="464400" y="1605600"/>
            <a:ext cx="7290000" cy="48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255046" y="4274545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6617466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勾選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Send email if updated setting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後若該贊助機會有更新系統會自動發送郵件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922005" y="5635625"/>
            <a:ext cx="4777496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如果您選擇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Send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email if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updated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，我們會在這個贊助資訊有任何更新時給您傳送電子郵件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8464" y="4538155"/>
            <a:ext cx="90678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latin typeface="黑体" pitchFamily="49" charset="-122"/>
                <a:ea typeface="黑体" pitchFamily="49" charset="-122"/>
              </a:rPr>
              <a:t>建立</a:t>
            </a:r>
            <a:endParaRPr lang="en-US" altLang="zh-CN" sz="7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7200" smtClean="0">
                <a:latin typeface="黑体" pitchFamily="49" charset="-122"/>
                <a:ea typeface="黑体" pitchFamily="49" charset="-122"/>
              </a:rPr>
              <a:t>贊助機會的自動推送</a:t>
            </a:r>
            <a:endParaRPr lang="en-US" sz="7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建立贊助機會的自動推送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3987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833871" y="280930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3697996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從搜索結果點擊</a:t>
            </a:r>
            <a:r>
              <a:rPr lang="en-US" altLang="zh-CN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Save your query</a:t>
            </a:r>
            <a:endParaRPr lang="en-US" altLang="zh-CN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建立贊助機會的自動推送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b="13254"/>
          <a:stretch>
            <a:fillRect/>
          </a:stretch>
        </p:blipFill>
        <p:spPr bwMode="auto">
          <a:xfrm>
            <a:off x="464400" y="1605600"/>
            <a:ext cx="7290000" cy="49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880473" y="4693186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6859837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為你想每週收到的推送取個名字，然後點擊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save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建立贊助機會的自動推送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b="15729"/>
          <a:stretch>
            <a:fillRect/>
          </a:stretch>
        </p:blipFill>
        <p:spPr bwMode="auto">
          <a:xfrm>
            <a:off x="464400" y="1605600"/>
            <a:ext cx="7290000" cy="47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996589" y="259998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51682" y="3448280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5295442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在您的首頁的</a:t>
            </a:r>
            <a:r>
              <a:rPr lang="en-US" altLang="zh-TW" sz="1400" b="1" i="1" smtClean="0">
                <a:solidFill>
                  <a:schemeClr val="bg1"/>
                </a:solidFill>
                <a:latin typeface="+mn-lt"/>
              </a:rPr>
              <a:t>Searches</a:t>
            </a:r>
            <a:r>
              <a:rPr lang="zh-TW" altLang="en-US" sz="14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標籤會顯示有效的推送數量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建立贊助機會的自動推送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33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65252" y="3734718"/>
            <a:ext cx="528809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90642" y="3756753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88412" y="1207265"/>
            <a:ext cx="6925938" cy="630942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這裡您可以定制是否在主頁上顯示您保存的搜索結果，</a:t>
            </a:r>
            <a:endParaRPr lang="en-US" altLang="zh-TW" sz="14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或是每週收到自動推送的電子郵件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922005" y="5635625"/>
            <a:ext cx="4777496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您可以保存無數多個搜索策略和自動推送設定，但是您只能標記最多三個被保存的搜索策略在主頁上顯示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8465" y="4089399"/>
            <a:ext cx="77567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</a:t>
            </a:r>
            <a:endParaRPr lang="en-US" altLang="zh-CN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合作對象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869456" y="218134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42362" y="2610999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0338" y="4054208"/>
            <a:ext cx="583894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21465" y="1218281"/>
            <a:ext cx="5097138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從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Search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funding</a:t>
            </a:r>
            <a:r>
              <a:rPr lang="zh-TW" altLang="en-US" sz="14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400" b="1" i="1" smtClean="0">
                <a:solidFill>
                  <a:schemeClr val="bg1"/>
                </a:solidFill>
                <a:latin typeface="+mn-lt"/>
              </a:rPr>
              <a:t>or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scholars</a:t>
            </a: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選擇</a:t>
            </a:r>
            <a:r>
              <a:rPr lang="en-US" sz="1400" b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Search for faculty 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400" b="1" i="1" smtClean="0">
                <a:solidFill>
                  <a:schemeClr val="bg1"/>
                </a:solidFill>
                <a:latin typeface="+mn-lt"/>
              </a:rPr>
            </a:b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然後</a:t>
            </a:r>
            <a:r>
              <a:rPr lang="en-US" sz="1400" b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advanced search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創建帳號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91"/>
          <a:stretch>
            <a:fillRect/>
          </a:stretch>
        </p:blipFill>
        <p:spPr bwMode="auto">
          <a:xfrm>
            <a:off x="462709" y="1605857"/>
            <a:ext cx="7289002" cy="45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772838" y="1487277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2984500" cy="307975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點擊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Log in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b="8156"/>
          <a:stretch>
            <a:fillRect/>
          </a:stretch>
        </p:blipFill>
        <p:spPr bwMode="auto">
          <a:xfrm>
            <a:off x="464400" y="1605600"/>
            <a:ext cx="7290000" cy="49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029639" y="3833871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74564" y="435166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7326218" y="5673689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5769167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選擇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Faculty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from outside my </a:t>
            </a:r>
            <a:r>
              <a:rPr lang="en-US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institution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後輸入搜索內容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b="3296"/>
          <a:stretch>
            <a:fillRect/>
          </a:stretch>
        </p:blipFill>
        <p:spPr bwMode="auto">
          <a:xfrm>
            <a:off x="464400" y="1605600"/>
            <a:ext cx="7290000" cy="47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575413" y="5453350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984695" y="5122846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5603914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確認所有的搜索條件後點擊</a:t>
            </a:r>
            <a:r>
              <a:rPr lang="en-US" sz="1400" b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Search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b="13715"/>
          <a:stretch>
            <a:fillRect/>
          </a:stretch>
        </p:blipFill>
        <p:spPr bwMode="auto">
          <a:xfrm>
            <a:off x="464400" y="1605600"/>
            <a:ext cx="7290000" cy="49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5097138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您可以在結果中再搜索，或是使用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“community”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濾器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506" y="3260993"/>
            <a:ext cx="2049137" cy="3371161"/>
          </a:xfrm>
          <a:prstGeom prst="roundRect">
            <a:avLst>
              <a:gd name="adj" fmla="val 3227"/>
            </a:avLst>
          </a:prstGeom>
          <a:noFill/>
          <a:ln w="57150"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13423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4259856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點擊學者的姓名可以看到他的個人簡介檔案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41514" y="435166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搜尋合作對象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b="15557"/>
          <a:stretch>
            <a:fillRect/>
          </a:stretch>
        </p:blipFill>
        <p:spPr bwMode="auto">
          <a:xfrm>
            <a:off x="464400" y="1605600"/>
            <a:ext cx="7290000" cy="48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5923403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學者個人檔案內容和您的個人檔案內容很類似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53" y="1250757"/>
            <a:ext cx="7290000" cy="4922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3986"/>
          <a:stretch>
            <a:fillRect/>
          </a:stretch>
        </p:blipFill>
        <p:spPr bwMode="auto">
          <a:xfrm>
            <a:off x="1088866" y="1998054"/>
            <a:ext cx="7290000" cy="48599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Profiles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410"/>
          <a:stretch>
            <a:fillRect/>
          </a:stretch>
        </p:blipFill>
        <p:spPr bwMode="auto">
          <a:xfrm>
            <a:off x="232012" y="1278053"/>
            <a:ext cx="7290000" cy="49726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5779"/>
          <a:stretch>
            <a:fillRect/>
          </a:stretch>
        </p:blipFill>
        <p:spPr bwMode="auto">
          <a:xfrm>
            <a:off x="892639" y="1962923"/>
            <a:ext cx="7290000" cy="48950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創建帳號</a:t>
            </a:r>
            <a:endParaRPr 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45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902505" y="2060154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3653928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點擊</a:t>
            </a:r>
            <a:r>
              <a:rPr lang="en-US" altLang="zh-TW" sz="1400" b="1" i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Login help</a:t>
            </a: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以創建一個新帳號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創建帳號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9044" r="9198" b="13043"/>
          <a:stretch>
            <a:fillRect/>
          </a:stretch>
        </p:blipFill>
        <p:spPr bwMode="auto">
          <a:xfrm>
            <a:off x="464400" y="1605601"/>
            <a:ext cx="7290000" cy="45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531344" y="2831335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9599" y="1306417"/>
            <a:ext cx="3620877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+mn-lt"/>
              </a:rPr>
              <a:t>續繼選擇</a:t>
            </a:r>
            <a:r>
              <a:rPr lang="en-US" sz="1400" b="1" i="1" smtClean="0">
                <a:solidFill>
                  <a:schemeClr val="bg1"/>
                </a:solidFill>
                <a:latin typeface="+mn-lt"/>
              </a:rPr>
              <a:t>Create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your Pivot account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創建帳號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8591" r="8140"/>
          <a:stretch>
            <a:fillRect/>
          </a:stretch>
        </p:blipFill>
        <p:spPr bwMode="auto">
          <a:xfrm>
            <a:off x="464400" y="1605601"/>
            <a:ext cx="7290000" cy="49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32479" y="1218281"/>
            <a:ext cx="5603915" cy="630942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填寫所有欄位，使用您的機構電子信箱</a:t>
            </a:r>
            <a:endParaRPr lang="en-US" altLang="zh-TW" sz="14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和從機構清單中選擇您的機構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968607" y="5635625"/>
            <a:ext cx="3730894" cy="523220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當您使用您的機構電子信箱時，我們可以進行認證和立刻啟動您的帳號</a:t>
            </a:r>
            <a:endParaRPr lang="en-US" sz="1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199" y="4191000"/>
            <a:ext cx="550935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宣告</a:t>
            </a:r>
            <a:endParaRPr lang="en-US" altLang="zh-TW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TW" alt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個人檔案</a:t>
            </a:r>
            <a:endParaRPr lang="de-DE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879595" y="6603038"/>
            <a:ext cx="264405" cy="254962"/>
          </a:xfrm>
          <a:prstGeom prst="actionButtonHome">
            <a:avLst/>
          </a:prstGeom>
          <a:noFill/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宣告個人檔案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" y="1605600"/>
            <a:ext cx="7290000" cy="51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979624" y="1641513"/>
            <a:ext cx="837282" cy="440675"/>
          </a:xfrm>
          <a:prstGeom prst="rightArrow">
            <a:avLst/>
          </a:prstGeom>
          <a:solidFill>
            <a:srgbClr val="EE5E2C"/>
          </a:solidFill>
          <a:ln>
            <a:solidFill>
              <a:srgbClr val="EE5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9600" y="1306417"/>
            <a:ext cx="2984500" cy="307777"/>
          </a:xfrm>
          <a:prstGeom prst="rect">
            <a:avLst/>
          </a:prstGeom>
          <a:solidFill>
            <a:srgbClr val="EE5E2C"/>
          </a:solidFill>
          <a:ln w="12700">
            <a:solidFill>
              <a:srgbClr val="EE5E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登入後點擊</a:t>
            </a:r>
            <a:r>
              <a:rPr lang="en-US" sz="1400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claim profile</a:t>
            </a:r>
            <a:endParaRPr lang="en-US" sz="1400" b="1" i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1200150"/>
            <a:ext cx="593725" cy="549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41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W-COS11-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reator xmlns="2f2ce2f2-33b0-498d-8329-01c89e3a9581">Claus Wolf</Creator>
    <Date xmlns="2f2ce2f2-33b0-498d-8329-01c89e3a9581">October, 2011</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E42D2F2EC9A4D988F5A0D467A085A" ma:contentTypeVersion="2" ma:contentTypeDescription="Create a new document." ma:contentTypeScope="" ma:versionID="56546ba3d13039065e768fddc3951763">
  <xsd:schema xmlns:xsd="http://www.w3.org/2001/XMLSchema" xmlns:p="http://schemas.microsoft.com/office/2006/metadata/properties" xmlns:ns2="2f2ce2f2-33b0-498d-8329-01c89e3a9581" targetNamespace="http://schemas.microsoft.com/office/2006/metadata/properties" ma:root="true" ma:fieldsID="c94db1aa977f1592830e1b6728dd0542" ns2:_="">
    <xsd:import namespace="2f2ce2f2-33b0-498d-8329-01c89e3a9581"/>
    <xsd:element name="properties">
      <xsd:complexType>
        <xsd:sequence>
          <xsd:element name="documentManagement">
            <xsd:complexType>
              <xsd:all>
                <xsd:element ref="ns2:Creator"/>
                <xsd:element ref="ns2:Dat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f2ce2f2-33b0-498d-8329-01c89e3a9581" elementFormDefault="qualified">
    <xsd:import namespace="http://schemas.microsoft.com/office/2006/documentManagement/types"/>
    <xsd:element name="Creator" ma:index="1" ma:displayName="Creator" ma:default="" ma:internalName="Creator">
      <xsd:simpleType>
        <xsd:restriction base="dms:Text">
          <xsd:maxLength value="255"/>
        </xsd:restriction>
      </xsd:simpleType>
    </xsd:element>
    <xsd:element name="Date" ma:index="2" ma:displayName="Date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248690-4E1E-459A-A3B7-39C0FBDDB323}">
  <ds:schemaRefs>
    <ds:schemaRef ds:uri="http://schemas.microsoft.com/office/2006/metadata/properties"/>
    <ds:schemaRef ds:uri="2f2ce2f2-33b0-498d-8329-01c89e3a9581"/>
  </ds:schemaRefs>
</ds:datastoreItem>
</file>

<file path=customXml/itemProps2.xml><?xml version="1.0" encoding="utf-8"?>
<ds:datastoreItem xmlns:ds="http://schemas.openxmlformats.org/officeDocument/2006/customXml" ds:itemID="{65371CBD-CBC9-41C9-BAB7-D33F94BDE5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17DBB-4A99-4A47-964C-E69BC0C93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ce2f2-33b0-498d-8329-01c89e3a958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RW-COS11-08</Template>
  <TotalTime>2135</TotalTime>
  <Words>1254</Words>
  <Application>Microsoft Office PowerPoint</Application>
  <PresentationFormat>On-screen Show (4:3)</PresentationFormat>
  <Paragraphs>191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RW-COS11-08</vt:lpstr>
      <vt:lpstr>Slide 1</vt:lpstr>
      <vt:lpstr>Slide 2</vt:lpstr>
      <vt:lpstr>Slide 3</vt:lpstr>
      <vt:lpstr>創建帳號</vt:lpstr>
      <vt:lpstr>創建帳號</vt:lpstr>
      <vt:lpstr>創建帳號</vt:lpstr>
      <vt:lpstr>創建帳號</vt:lpstr>
      <vt:lpstr>Slide 8</vt:lpstr>
      <vt:lpstr>宣告個人檔案</vt:lpstr>
      <vt:lpstr>宣告個人檔案</vt:lpstr>
      <vt:lpstr>宣告個人檔案</vt:lpstr>
      <vt:lpstr>宣告個人檔案</vt:lpstr>
      <vt:lpstr>Slide 13</vt:lpstr>
      <vt:lpstr>擴充個人檔案</vt:lpstr>
      <vt:lpstr>擴充個人檔案</vt:lpstr>
      <vt:lpstr>擴充個人檔案</vt:lpstr>
      <vt:lpstr>擴充個人檔案</vt:lpstr>
      <vt:lpstr>擴充個人檔案</vt:lpstr>
      <vt:lpstr>Slide 19</vt:lpstr>
      <vt:lpstr>搜尋贊助資訊（推薦）</vt:lpstr>
      <vt:lpstr>搜尋贊助信息</vt:lpstr>
      <vt:lpstr>搜尋贊助信息</vt:lpstr>
      <vt:lpstr>搜尋贊助資訊（自行搜尋）</vt:lpstr>
      <vt:lpstr>搜尋贊助信息</vt:lpstr>
      <vt:lpstr>搜尋贊助信息</vt:lpstr>
      <vt:lpstr>Slide 26</vt:lpstr>
      <vt:lpstr>跟蹤贊助機會</vt:lpstr>
      <vt:lpstr>跟蹤贊助機會</vt:lpstr>
      <vt:lpstr>跟蹤贊助機會</vt:lpstr>
      <vt:lpstr>跟蹤贊助機會</vt:lpstr>
      <vt:lpstr>跟蹤贊助機會</vt:lpstr>
      <vt:lpstr>跟蹤贊助機會</vt:lpstr>
      <vt:lpstr>Slide 33</vt:lpstr>
      <vt:lpstr>建立贊助機會的自動推送</vt:lpstr>
      <vt:lpstr>建立贊助機會的自動推送</vt:lpstr>
      <vt:lpstr>建立贊助機會的自動推送</vt:lpstr>
      <vt:lpstr>建立贊助機會的自動推送</vt:lpstr>
      <vt:lpstr>Slide 38</vt:lpstr>
      <vt:lpstr>搜尋合作對象</vt:lpstr>
      <vt:lpstr>搜尋合作對象</vt:lpstr>
      <vt:lpstr>搜尋合作對象</vt:lpstr>
      <vt:lpstr>搜尋合作對象</vt:lpstr>
      <vt:lpstr>搜尋合作對象</vt:lpstr>
      <vt:lpstr>搜尋合作對象</vt:lpstr>
      <vt:lpstr>Sample Profiles</vt:lpstr>
      <vt:lpstr>Sample Profiles</vt:lpstr>
    </vt:vector>
  </TitlesOfParts>
  <Company>RefWorks-COS, A Business Unit of ProQuest LLC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Pivot Sales Presentation Oct 2011</dc:title>
  <dc:subject>COS Pivot</dc:subject>
  <dc:creator>Claus G. Wolf</dc:creator>
  <cp:keywords>COS Pivot, Funding, Scholars, Profiles, Matching</cp:keywords>
  <dc:description>The little "home" icon on some title slides takes you to the last page and a Table of Contents</dc:description>
  <cp:lastModifiedBy>Francis</cp:lastModifiedBy>
  <cp:revision>206</cp:revision>
  <dcterms:created xsi:type="dcterms:W3CDTF">2009-01-08T20:24:51Z</dcterms:created>
  <dcterms:modified xsi:type="dcterms:W3CDTF">2012-02-23T15:55:46Z</dcterms:modified>
  <cp:category>Sales Presentation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0x010100CC4E42D2F2EC9A4D988F5A0D467A085A</vt:lpwstr>
  </property>
</Properties>
</file>